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763000" cy="50799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International commission on radiological protection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(ICRP)</a:t>
            </a:r>
            <a:endParaRPr lang="fa-I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279401"/>
            <a:ext cx="6934200" cy="919161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  <p:pic>
        <p:nvPicPr>
          <p:cNvPr id="1026" name="Picture 2" descr="C:\Users\Novin Pendar\Desktop\08f679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35401"/>
            <a:ext cx="4861034" cy="2730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C:\Users\Novin Pendar\Desktop\ICNIRP_logo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410" y="3835400"/>
            <a:ext cx="3132044" cy="27304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801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5384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■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Damaged Bone Marrow in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Radiation:</a:t>
            </a:r>
          </a:p>
          <a:p>
            <a:pPr marL="0" indent="0" algn="just" rtl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1-Sargramostim,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Filgrastim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Pegfilgrastim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medications help in promoting the production of WBCs along with preventing future infection</a:t>
            </a:r>
          </a:p>
          <a:p>
            <a:pPr marL="0" indent="0" algn="just" rtl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2-Given transfusions of blood platelets or red blood cells, in case sever bone marrow damage.</a:t>
            </a:r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177801"/>
            <a:ext cx="7315200" cy="817561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029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193800"/>
            <a:ext cx="8839200" cy="538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Font typeface="Arial" panose="020B0604020202020204" pitchFamily="34" charset="0"/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■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internal contamination:</a:t>
            </a:r>
          </a:p>
          <a:p>
            <a:pPr marL="0" indent="0" algn="just" rtl="0">
              <a:buFont typeface="Arial" panose="020B0604020202020204" pitchFamily="34" charset="0"/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Font typeface="Arial" panose="020B0604020202020204" pitchFamily="34" charset="0"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Diethylenetriamine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pentaacetic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(DTPA)</a:t>
            </a:r>
          </a:p>
          <a:p>
            <a:pPr marL="0" indent="0" algn="just" rtl="0">
              <a:buNone/>
            </a:pPr>
            <a:r>
              <a:rPr lang="en-US" sz="2800" dirty="0"/>
              <a:t>DTPA attaches to the radioactive </a:t>
            </a:r>
            <a:r>
              <a:rPr lang="en-US" sz="2800" dirty="0" smtClean="0"/>
              <a:t>particles, </a:t>
            </a:r>
            <a:r>
              <a:rPr lang="en-US" sz="2800" dirty="0"/>
              <a:t>These radioactive particles are eliminated from the body through urine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just" rtl="0">
              <a:buFont typeface="Arial" panose="020B0604020202020204" pitchFamily="34" charset="0"/>
              <a:buNone/>
            </a:pPr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177801"/>
            <a:ext cx="7315200" cy="817561"/>
          </a:xfrm>
          <a:prstGeom prst="rect">
            <a:avLst/>
          </a:prstGeom>
          <a:ln w="28575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X- ray radiation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970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193800"/>
            <a:ext cx="8839200" cy="538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■</a:t>
            </a:r>
            <a:r>
              <a:rPr lang="en-US" sz="2800" b="1" u="sng" dirty="0">
                <a:solidFill>
                  <a:srgbClr val="FF0000"/>
                </a:solidFill>
              </a:rPr>
              <a:t>Supportive Treatment for Radiation </a:t>
            </a:r>
            <a:r>
              <a:rPr lang="en-US" sz="2800" b="1" u="sng" dirty="0" smtClean="0">
                <a:solidFill>
                  <a:srgbClr val="FF0000"/>
                </a:solidFill>
              </a:rPr>
              <a:t>Sickness</a:t>
            </a:r>
            <a:endParaRPr lang="en-US" sz="28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800" dirty="0" smtClean="0">
                <a:solidFill>
                  <a:schemeClr val="tx1"/>
                </a:solidFill>
                <a:cs typeface="+mj-cs"/>
              </a:rPr>
              <a:t>Diarrhea</a:t>
            </a:r>
            <a:endParaRPr lang="en-US" sz="2800" dirty="0">
              <a:solidFill>
                <a:schemeClr val="tx1"/>
              </a:solidFill>
              <a:cs typeface="+mj-cs"/>
            </a:endParaRPr>
          </a:p>
          <a:p>
            <a:pPr marL="0" indent="0" algn="l">
              <a:buNone/>
            </a:pPr>
            <a:r>
              <a:rPr lang="en-US" sz="2800" dirty="0" smtClean="0">
                <a:solidFill>
                  <a:schemeClr val="tx1"/>
                </a:solidFill>
                <a:cs typeface="+mj-cs"/>
              </a:rPr>
              <a:t>Bacterial 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infections.</a:t>
            </a:r>
          </a:p>
          <a:p>
            <a:pPr marL="0" indent="0" algn="l">
              <a:buNone/>
            </a:pPr>
            <a:r>
              <a:rPr lang="en-US" sz="2800" dirty="0">
                <a:solidFill>
                  <a:schemeClr val="tx1"/>
                </a:solidFill>
                <a:cs typeface="+mj-cs"/>
              </a:rPr>
              <a:t>Fever.</a:t>
            </a:r>
          </a:p>
          <a:p>
            <a:pPr marL="0" indent="0" algn="l">
              <a:buNone/>
            </a:pPr>
            <a:r>
              <a:rPr lang="en-US" sz="2800" dirty="0">
                <a:solidFill>
                  <a:schemeClr val="tx1"/>
                </a:solidFill>
                <a:cs typeface="+mj-cs"/>
              </a:rPr>
              <a:t>Nausea.</a:t>
            </a:r>
          </a:p>
          <a:p>
            <a:pPr marL="0" indent="0" algn="l">
              <a:buNone/>
            </a:pPr>
            <a:r>
              <a:rPr lang="en-US" sz="2800" dirty="0" smtClean="0">
                <a:solidFill>
                  <a:schemeClr val="tx1"/>
                </a:solidFill>
                <a:cs typeface="+mj-cs"/>
              </a:rPr>
              <a:t>Dehydration.</a:t>
            </a:r>
          </a:p>
          <a:p>
            <a:pPr marL="0" indent="0" algn="l">
              <a:buNone/>
            </a:pPr>
            <a:r>
              <a:rPr lang="en-US" sz="2800" dirty="0" smtClean="0">
                <a:solidFill>
                  <a:schemeClr val="tx1"/>
                </a:solidFill>
                <a:cs typeface="+mj-cs"/>
              </a:rPr>
              <a:t>Vomiting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.</a:t>
            </a:r>
          </a:p>
          <a:p>
            <a:pPr marL="0" indent="0" algn="l">
              <a:buNone/>
            </a:pPr>
            <a:r>
              <a:rPr lang="en-US" sz="2800" dirty="0">
                <a:solidFill>
                  <a:schemeClr val="tx1"/>
                </a:solidFill>
                <a:cs typeface="+mj-cs"/>
              </a:rPr>
              <a:t>Burns.</a:t>
            </a:r>
          </a:p>
          <a:p>
            <a:pPr marL="0" indent="0" algn="just" rtl="0">
              <a:buFont typeface="Arial" panose="020B0604020202020204" pitchFamily="34" charset="0"/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just" rtl="0">
              <a:buFont typeface="Arial" panose="020B0604020202020204" pitchFamily="34" charset="0"/>
              <a:buNone/>
            </a:pPr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177801"/>
            <a:ext cx="7315200" cy="817561"/>
          </a:xfrm>
          <a:prstGeom prst="rect">
            <a:avLst/>
          </a:prstGeom>
          <a:ln w="28575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X- ray radiation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248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46" y="381000"/>
            <a:ext cx="7530353" cy="609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5264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X- ray radiation</vt:lpstr>
      <vt:lpstr>X- ray radiation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 ray radiation</dc:title>
  <dc:creator>Novin Pendar</dc:creator>
  <cp:lastModifiedBy>Novin Pendar</cp:lastModifiedBy>
  <cp:revision>1</cp:revision>
  <dcterms:created xsi:type="dcterms:W3CDTF">2006-08-16T00:00:00Z</dcterms:created>
  <dcterms:modified xsi:type="dcterms:W3CDTF">2019-01-30T14:59:47Z</dcterms:modified>
</cp:coreProperties>
</file>